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0"/>
  </p:notesMasterIdLst>
  <p:sldIdLst>
    <p:sldId id="392" r:id="rId2"/>
    <p:sldId id="345" r:id="rId3"/>
    <p:sldId id="410" r:id="rId4"/>
    <p:sldId id="393" r:id="rId5"/>
    <p:sldId id="369" r:id="rId6"/>
    <p:sldId id="360" r:id="rId7"/>
    <p:sldId id="371" r:id="rId8"/>
    <p:sldId id="37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9" r:id="rId24"/>
    <p:sldId id="386" r:id="rId25"/>
    <p:sldId id="399" r:id="rId26"/>
    <p:sldId id="420" r:id="rId27"/>
    <p:sldId id="377" r:id="rId28"/>
    <p:sldId id="415" r:id="rId29"/>
    <p:sldId id="416" r:id="rId30"/>
    <p:sldId id="417" r:id="rId31"/>
    <p:sldId id="412" r:id="rId32"/>
    <p:sldId id="363" r:id="rId33"/>
    <p:sldId id="354" r:id="rId34"/>
    <p:sldId id="374" r:id="rId35"/>
    <p:sldId id="365" r:id="rId36"/>
    <p:sldId id="366" r:id="rId37"/>
    <p:sldId id="418" r:id="rId38"/>
    <p:sldId id="414" r:id="rId39"/>
    <p:sldId id="421" r:id="rId40"/>
    <p:sldId id="338" r:id="rId41"/>
    <p:sldId id="336" r:id="rId42"/>
    <p:sldId id="334" r:id="rId43"/>
    <p:sldId id="335" r:id="rId44"/>
    <p:sldId id="344" r:id="rId45"/>
    <p:sldId id="343" r:id="rId46"/>
    <p:sldId id="352" r:id="rId47"/>
    <p:sldId id="364" r:id="rId48"/>
    <p:sldId id="356"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p:restoredTop sz="81301"/>
  </p:normalViewPr>
  <p:slideViewPr>
    <p:cSldViewPr snapToGrid="0">
      <p:cViewPr>
        <p:scale>
          <a:sx n="106" d="100"/>
          <a:sy n="106" d="100"/>
        </p:scale>
        <p:origin x="1424" y="96"/>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sz="1800"/>
              <a:t>具体的な設定は図から推測っていただく。</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解答の方針、をもとに、計算したい内容を具体化</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内容に移る。</a:t>
            </a:r>
            <a:endParaRPr kumimoji="1" lang="en-US" altLang="ja-JP" dirty="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46</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47</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2024/11/25</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2024/11/25</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2024/11/25</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2024/11/25</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emf"/><Relationship Id="rId5" Type="http://schemas.openxmlformats.org/officeDocument/2006/relationships/image" Target="../media/image25.emf"/><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3.emf"/><Relationship Id="rId7"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5.emf"/><Relationship Id="rId4" Type="http://schemas.openxmlformats.org/officeDocument/2006/relationships/image" Target="../media/image24.emf"/><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0.emf"/><Relationship Id="rId5" Type="http://schemas.openxmlformats.org/officeDocument/2006/relationships/image" Target="../media/image39.png"/><Relationship Id="rId4" Type="http://schemas.openxmlformats.org/officeDocument/2006/relationships/image" Target="../media/image38.emf"/></Relationships>
</file>

<file path=ppt/slides/_rels/slide15.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3.png"/><Relationship Id="rId7"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4.emf"/><Relationship Id="rId5" Type="http://schemas.openxmlformats.org/officeDocument/2006/relationships/image" Target="../media/image40.emf"/><Relationship Id="rId4" Type="http://schemas.openxmlformats.org/officeDocument/2006/relationships/image" Target="../media/image37.emf"/></Relationships>
</file>

<file path=ppt/slides/_rels/slide16.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3.png"/><Relationship Id="rId7" Type="http://schemas.openxmlformats.org/officeDocument/2006/relationships/image" Target="../media/image57.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6.emf"/><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4.emf"/></Relationships>
</file>

<file path=ppt/slides/_rels/slide19.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73.emf"/><Relationship Id="rId3" Type="http://schemas.openxmlformats.org/officeDocument/2006/relationships/image" Target="../media/image65.png"/><Relationship Id="rId7" Type="http://schemas.openxmlformats.org/officeDocument/2006/relationships/image" Target="../media/image67.emf"/><Relationship Id="rId12" Type="http://schemas.openxmlformats.org/officeDocument/2006/relationships/image" Target="../media/image72.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3.emf"/><Relationship Id="rId11" Type="http://schemas.openxmlformats.org/officeDocument/2006/relationships/image" Target="../media/image71.emf"/><Relationship Id="rId5" Type="http://schemas.openxmlformats.org/officeDocument/2006/relationships/image" Target="../media/image47.emf"/><Relationship Id="rId10" Type="http://schemas.openxmlformats.org/officeDocument/2006/relationships/image" Target="../media/image70.emf"/><Relationship Id="rId4" Type="http://schemas.openxmlformats.org/officeDocument/2006/relationships/image" Target="../media/image66.png"/><Relationship Id="rId9" Type="http://schemas.openxmlformats.org/officeDocument/2006/relationships/image" Target="../media/image69.emf"/><Relationship Id="rId14" Type="http://schemas.openxmlformats.org/officeDocument/2006/relationships/image" Target="../media/image74.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0.emf"/><Relationship Id="rId3" Type="http://schemas.openxmlformats.org/officeDocument/2006/relationships/image" Target="../media/image75.png"/><Relationship Id="rId7" Type="http://schemas.openxmlformats.org/officeDocument/2006/relationships/image" Target="../media/image79.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8.emf"/><Relationship Id="rId11" Type="http://schemas.openxmlformats.org/officeDocument/2006/relationships/image" Target="../media/image83.emf"/><Relationship Id="rId5" Type="http://schemas.openxmlformats.org/officeDocument/2006/relationships/image" Target="../media/image77.emf"/><Relationship Id="rId10" Type="http://schemas.openxmlformats.org/officeDocument/2006/relationships/image" Target="../media/image82.emf"/><Relationship Id="rId4" Type="http://schemas.openxmlformats.org/officeDocument/2006/relationships/image" Target="../media/image76.png"/><Relationship Id="rId9" Type="http://schemas.openxmlformats.org/officeDocument/2006/relationships/image" Target="../media/image81.emf"/></Relationships>
</file>

<file path=ppt/slides/_rels/slide21.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7.emf"/><Relationship Id="rId11" Type="http://schemas.openxmlformats.org/officeDocument/2006/relationships/image" Target="../media/image50.emf"/><Relationship Id="rId5" Type="http://schemas.openxmlformats.org/officeDocument/2006/relationships/image" Target="../media/image86.emf"/><Relationship Id="rId10" Type="http://schemas.openxmlformats.org/officeDocument/2006/relationships/image" Target="../media/image91.emf"/><Relationship Id="rId4" Type="http://schemas.openxmlformats.org/officeDocument/2006/relationships/image" Target="../media/image85.emf"/><Relationship Id="rId9" Type="http://schemas.openxmlformats.org/officeDocument/2006/relationships/image" Target="../media/image90.emf"/></Relationships>
</file>

<file path=ppt/slides/_rels/slide22.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png"/><Relationship Id="rId7" Type="http://schemas.openxmlformats.org/officeDocument/2006/relationships/image" Target="../media/image96.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5.emf"/><Relationship Id="rId11" Type="http://schemas.openxmlformats.org/officeDocument/2006/relationships/image" Target="../media/image100.emf"/><Relationship Id="rId5" Type="http://schemas.openxmlformats.org/officeDocument/2006/relationships/image" Target="../media/image94.emf"/><Relationship Id="rId10" Type="http://schemas.openxmlformats.org/officeDocument/2006/relationships/image" Target="../media/image99.emf"/><Relationship Id="rId4" Type="http://schemas.openxmlformats.org/officeDocument/2006/relationships/image" Target="../media/image93.emf"/><Relationship Id="rId9" Type="http://schemas.openxmlformats.org/officeDocument/2006/relationships/image" Target="../media/image98.emf"/></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6.emf"/><Relationship Id="rId5" Type="http://schemas.openxmlformats.org/officeDocument/2006/relationships/image" Target="../media/image105.emf"/><Relationship Id="rId4" Type="http://schemas.openxmlformats.org/officeDocument/2006/relationships/image" Target="../media/image104.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07.emf"/><Relationship Id="rId7" Type="http://schemas.openxmlformats.org/officeDocument/2006/relationships/image" Target="../media/image110.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image" Target="../media/image109.emf"/><Relationship Id="rId4" Type="http://schemas.openxmlformats.org/officeDocument/2006/relationships/image" Target="../media/image108.emf"/><Relationship Id="rId9" Type="http://schemas.openxmlformats.org/officeDocument/2006/relationships/image" Target="../media/image111.emf"/></Relationships>
</file>

<file path=ppt/slides/_rels/slide29.xml.rels><?xml version="1.0" encoding="UTF-8" standalone="yes"?>
<Relationships xmlns="http://schemas.openxmlformats.org/package/2006/relationships"><Relationship Id="rId3" Type="http://schemas.openxmlformats.org/officeDocument/2006/relationships/image" Target="../media/image112.emf"/><Relationship Id="rId7" Type="http://schemas.openxmlformats.org/officeDocument/2006/relationships/image" Target="../media/image116.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5.emf"/><Relationship Id="rId5" Type="http://schemas.openxmlformats.org/officeDocument/2006/relationships/image" Target="../media/image114.emf"/><Relationship Id="rId4" Type="http://schemas.openxmlformats.org/officeDocument/2006/relationships/image" Target="../media/image113.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20.emf"/><Relationship Id="rId5" Type="http://schemas.openxmlformats.org/officeDocument/2006/relationships/image" Target="../media/image119.emf"/><Relationship Id="rId4" Type="http://schemas.openxmlformats.org/officeDocument/2006/relationships/image" Target="../media/image118.emf"/><Relationship Id="rId9" Type="http://schemas.openxmlformats.org/officeDocument/2006/relationships/image" Target="../media/image123.emf"/></Relationships>
</file>

<file path=ppt/slides/_rels/slide31.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image" Target="../media/image129.emf"/><Relationship Id="rId3" Type="http://schemas.openxmlformats.org/officeDocument/2006/relationships/image" Target="../media/image124.png"/><Relationship Id="rId7" Type="http://schemas.openxmlformats.org/officeDocument/2006/relationships/image" Target="../media/image79.emf"/><Relationship Id="rId12" Type="http://schemas.openxmlformats.org/officeDocument/2006/relationships/image" Target="../media/image128.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8.emf"/><Relationship Id="rId11" Type="http://schemas.openxmlformats.org/officeDocument/2006/relationships/image" Target="../media/image127.emf"/><Relationship Id="rId5" Type="http://schemas.openxmlformats.org/officeDocument/2006/relationships/image" Target="../media/image77.emf"/><Relationship Id="rId10" Type="http://schemas.openxmlformats.org/officeDocument/2006/relationships/image" Target="../media/image126.emf"/><Relationship Id="rId4" Type="http://schemas.openxmlformats.org/officeDocument/2006/relationships/image" Target="../media/image125.png"/><Relationship Id="rId9" Type="http://schemas.openxmlformats.org/officeDocument/2006/relationships/image" Target="../media/image83.emf"/><Relationship Id="rId14" Type="http://schemas.openxmlformats.org/officeDocument/2006/relationships/image" Target="../media/image130.emf"/></Relationships>
</file>

<file path=ppt/slides/_rels/slide32.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59.emf"/><Relationship Id="rId7" Type="http://schemas.openxmlformats.org/officeDocument/2006/relationships/image" Target="../media/image133.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emf"/><Relationship Id="rId10" Type="http://schemas.openxmlformats.org/officeDocument/2006/relationships/image" Target="../media/image136.emf"/><Relationship Id="rId4" Type="http://schemas.openxmlformats.org/officeDocument/2006/relationships/image" Target="../media/image60.emf"/><Relationship Id="rId9" Type="http://schemas.openxmlformats.org/officeDocument/2006/relationships/image" Target="../media/image135.emf"/></Relationships>
</file>

<file path=ppt/slides/_rels/slide33.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image" Target="../media/image137.emf"/><Relationship Id="rId7" Type="http://schemas.openxmlformats.org/officeDocument/2006/relationships/image" Target="../media/image141.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 Id="rId9" Type="http://schemas.openxmlformats.org/officeDocument/2006/relationships/image" Target="../media/image143.emf"/></Relationships>
</file>

<file path=ppt/slides/_rels/slide34.xml.rels><?xml version="1.0" encoding="UTF-8" standalone="yes"?>
<Relationships xmlns="http://schemas.openxmlformats.org/package/2006/relationships"><Relationship Id="rId8" Type="http://schemas.openxmlformats.org/officeDocument/2006/relationships/image" Target="../media/image149.emf"/><Relationship Id="rId3" Type="http://schemas.openxmlformats.org/officeDocument/2006/relationships/image" Target="../media/image144.emf"/><Relationship Id="rId7" Type="http://schemas.openxmlformats.org/officeDocument/2006/relationships/image" Target="../media/image148.emf"/><Relationship Id="rId12" Type="http://schemas.openxmlformats.org/officeDocument/2006/relationships/image" Target="../media/image153.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7.png"/><Relationship Id="rId11" Type="http://schemas.openxmlformats.org/officeDocument/2006/relationships/image" Target="../media/image152.emf"/><Relationship Id="rId5" Type="http://schemas.openxmlformats.org/officeDocument/2006/relationships/image" Target="../media/image146.emf"/><Relationship Id="rId10" Type="http://schemas.openxmlformats.org/officeDocument/2006/relationships/image" Target="../media/image151.emf"/><Relationship Id="rId4" Type="http://schemas.openxmlformats.org/officeDocument/2006/relationships/image" Target="../media/image145.emf"/><Relationship Id="rId9" Type="http://schemas.openxmlformats.org/officeDocument/2006/relationships/image" Target="../media/image150.emf"/></Relationships>
</file>

<file path=ppt/slides/_rels/slide35.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image" Target="../media/image144.emf"/><Relationship Id="rId7" Type="http://schemas.openxmlformats.org/officeDocument/2006/relationships/image" Target="../media/image156.emf"/><Relationship Id="rId12" Type="http://schemas.openxmlformats.org/officeDocument/2006/relationships/image" Target="../media/image161.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55.emf"/><Relationship Id="rId11" Type="http://schemas.openxmlformats.org/officeDocument/2006/relationships/image" Target="../media/image160.emf"/><Relationship Id="rId5" Type="http://schemas.openxmlformats.org/officeDocument/2006/relationships/image" Target="../media/image154.emf"/><Relationship Id="rId10" Type="http://schemas.openxmlformats.org/officeDocument/2006/relationships/image" Target="../media/image159.emf"/><Relationship Id="rId4" Type="http://schemas.openxmlformats.org/officeDocument/2006/relationships/image" Target="../media/image146.emf"/><Relationship Id="rId9" Type="http://schemas.openxmlformats.org/officeDocument/2006/relationships/image" Target="../media/image158.emf"/></Relationships>
</file>

<file path=ppt/slides/_rels/slide36.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162.emf"/></Relationships>
</file>

<file path=ppt/slides/_rels/slide37.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165.emf"/><Relationship Id="rId4" Type="http://schemas.openxmlformats.org/officeDocument/2006/relationships/image" Target="../media/image164.emf"/></Relationships>
</file>

<file path=ppt/slides/_rels/slide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168.png"/><Relationship Id="rId4" Type="http://schemas.openxmlformats.org/officeDocument/2006/relationships/image" Target="../media/image167.svg"/></Relationships>
</file>

<file path=ppt/slides/_rels/slide39.xml.rels><?xml version="1.0" encoding="UTF-8" standalone="yes"?>
<Relationships xmlns="http://schemas.openxmlformats.org/package/2006/relationships"><Relationship Id="rId8" Type="http://schemas.openxmlformats.org/officeDocument/2006/relationships/image" Target="../media/image173.emf"/><Relationship Id="rId3" Type="http://schemas.openxmlformats.org/officeDocument/2006/relationships/image" Target="../media/image169.emf"/><Relationship Id="rId7" Type="http://schemas.openxmlformats.org/officeDocument/2006/relationships/image" Target="../media/image172.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71.emf"/><Relationship Id="rId5" Type="http://schemas.openxmlformats.org/officeDocument/2006/relationships/image" Target="../media/image43.png"/><Relationship Id="rId10" Type="http://schemas.openxmlformats.org/officeDocument/2006/relationships/image" Target="../media/image40.emf"/><Relationship Id="rId4" Type="http://schemas.openxmlformats.org/officeDocument/2006/relationships/image" Target="../media/image170.emf"/><Relationship Id="rId9" Type="http://schemas.openxmlformats.org/officeDocument/2006/relationships/image" Target="../media/image3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180.emf"/><Relationship Id="rId3" Type="http://schemas.openxmlformats.org/officeDocument/2006/relationships/image" Target="../media/image175.emf"/><Relationship Id="rId7" Type="http://schemas.openxmlformats.org/officeDocument/2006/relationships/image" Target="../media/image179.emf"/><Relationship Id="rId2" Type="http://schemas.openxmlformats.org/officeDocument/2006/relationships/image" Target="../media/image174.png"/><Relationship Id="rId1" Type="http://schemas.openxmlformats.org/officeDocument/2006/relationships/slideLayout" Target="../slideLayouts/slideLayout3.xml"/><Relationship Id="rId6" Type="http://schemas.openxmlformats.org/officeDocument/2006/relationships/image" Target="../media/image178.emf"/><Relationship Id="rId5" Type="http://schemas.openxmlformats.org/officeDocument/2006/relationships/image" Target="../media/image177.emf"/><Relationship Id="rId4" Type="http://schemas.openxmlformats.org/officeDocument/2006/relationships/image" Target="../media/image176.emf"/><Relationship Id="rId9" Type="http://schemas.openxmlformats.org/officeDocument/2006/relationships/image" Target="../media/image181.emf"/></Relationships>
</file>

<file path=ppt/slides/_rels/slide46.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85.emf"/><Relationship Id="rId5" Type="http://schemas.openxmlformats.org/officeDocument/2006/relationships/image" Target="../media/image184.emf"/><Relationship Id="rId4" Type="http://schemas.openxmlformats.org/officeDocument/2006/relationships/image" Target="../media/image183.emf"/></Relationships>
</file>

<file path=ppt/slides/_rels/slide47.xml.rels><?xml version="1.0" encoding="UTF-8" standalone="yes"?>
<Relationships xmlns="http://schemas.openxmlformats.org/package/2006/relationships"><Relationship Id="rId3" Type="http://schemas.openxmlformats.org/officeDocument/2006/relationships/image" Target="../media/image183.emf"/><Relationship Id="rId7" Type="http://schemas.openxmlformats.org/officeDocument/2006/relationships/image" Target="../media/image187.emf"/><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86.emf"/><Relationship Id="rId5" Type="http://schemas.openxmlformats.org/officeDocument/2006/relationships/image" Target="../media/image185.emf"/><Relationship Id="rId4" Type="http://schemas.openxmlformats.org/officeDocument/2006/relationships/image" Target="../media/image184.emf"/></Relationships>
</file>

<file path=ppt/slides/_rels/slide4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88.png"/><Relationship Id="rId7" Type="http://schemas.openxmlformats.org/officeDocument/2006/relationships/image" Target="../media/image191.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90.png"/><Relationship Id="rId4" Type="http://schemas.openxmlformats.org/officeDocument/2006/relationships/image" Target="../media/image189.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7.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9373" y="2001625"/>
            <a:ext cx="8585254" cy="1655728"/>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6240" y="3657353"/>
            <a:ext cx="8351519" cy="2431745"/>
          </a:xfrm>
        </p:spPr>
        <p:txBody>
          <a:bodyPr>
            <a:normAutofit/>
          </a:bodyPr>
          <a:lstStyle/>
          <a:p>
            <a:pPr marL="0" indent="0" eaLnBrk="0">
              <a:lnSpc>
                <a:spcPct val="150000"/>
              </a:lnSpc>
              <a:spcBef>
                <a:spcPts val="0"/>
              </a:spcBef>
              <a:buNone/>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marL="0" indent="0" eaLnBrk="0">
              <a:lnSpc>
                <a:spcPct val="150000"/>
              </a:lnSpc>
              <a:spcBef>
                <a:spcPts val="0"/>
              </a:spcBef>
              <a:buNone/>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marL="0" indent="0" eaLnBrk="0">
              <a:lnSpc>
                <a:spcPct val="150000"/>
              </a:lnSpc>
              <a:spcBef>
                <a:spcPts val="0"/>
              </a:spcBef>
              <a:buNone/>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12</a:t>
            </a:fld>
            <a:r>
              <a:rPr lang="en-US"/>
              <a:t>/n</a:t>
            </a:r>
            <a:endParaRPr lang="en-US" dirty="0"/>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2"/>
          <a:stretch>
            <a:fillRect/>
          </a:stretch>
        </p:blipFill>
        <p:spPr>
          <a:xfrm>
            <a:off x="5816399" y="1882103"/>
            <a:ext cx="2694189" cy="1546897"/>
          </a:xfrm>
          <a:prstGeom prst="rect">
            <a:avLst/>
          </a:prstGeom>
        </p:spPr>
      </p:pic>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問題設定と解答の方針</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・問題</a:t>
            </a:r>
            <a:endParaRPr lang="en-US" altLang="ja-JP" sz="1800" dirty="0"/>
          </a:p>
          <a:p>
            <a:pPr marL="342900" lvl="1" indent="0" eaLnBrk="0">
              <a:lnSpc>
                <a:spcPct val="150000"/>
              </a:lnSpc>
              <a:spcBef>
                <a:spcPts val="0"/>
              </a:spcBef>
              <a:buNone/>
            </a:pPr>
            <a:r>
              <a:rPr lang="ja-JP" altLang="en-US">
                <a:solidFill>
                  <a:srgbClr val="C00000"/>
                </a:solidFill>
              </a:rPr>
              <a:t>重力中心から半径　　に位置する降着円盤（図の黄色部分）がスクリーンに写す像を知りたい。</a:t>
            </a:r>
            <a:endParaRPr lang="en-US" altLang="ja-JP" dirty="0">
              <a:solidFill>
                <a:srgbClr val="C00000"/>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Font typeface="Arial" panose="020B0604020202020204" pitchFamily="34" charset="0"/>
              <a:buNone/>
            </a:pPr>
            <a:r>
              <a:rPr lang="ja-JP" altLang="en-US" sz="1800"/>
              <a:t>・解答方針</a:t>
            </a:r>
            <a:endParaRPr lang="en-US" altLang="ja-JP" sz="1800" dirty="0"/>
          </a:p>
          <a:p>
            <a:pPr marL="342900" lvl="1" indent="0" eaLnBrk="0">
              <a:lnSpc>
                <a:spcPct val="150000"/>
              </a:lnSpc>
              <a:spcBef>
                <a:spcPts val="0"/>
              </a:spcBef>
              <a:buNone/>
            </a:pPr>
            <a:r>
              <a:rPr lang="ja-JP" altLang="en-US">
                <a:solidFill>
                  <a:srgbClr val="0070C0"/>
                </a:solidFill>
              </a:rPr>
              <a:t>円盤上のある光源点　　から放たれた光がスクリーンに写る位置　　を計算し、これを円盤全体に適用する。</a:t>
            </a:r>
            <a:endParaRPr lang="en-US" altLang="ja-JP" dirty="0">
              <a:solidFill>
                <a:srgbClr val="0070C0"/>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034743" y="1845517"/>
            <a:ext cx="150492" cy="159897"/>
          </a:xfrm>
          <a:prstGeom prst="rect">
            <a:avLst/>
          </a:prstGeom>
        </p:spPr>
      </p:pic>
      <p:pic>
        <p:nvPicPr>
          <p:cNvPr id="5" name="図 4">
            <a:extLst>
              <a:ext uri="{FF2B5EF4-FFF2-40B4-BE49-F238E27FC236}">
                <a16:creationId xmlns:a16="http://schemas.microsoft.com/office/drawing/2014/main" id="{5DDED4C0-87E6-114E-F8D6-7D74B5708E01}"/>
              </a:ext>
            </a:extLst>
          </p:cNvPr>
          <p:cNvPicPr>
            <a:picLocks noChangeAspect="1"/>
          </p:cNvPicPr>
          <p:nvPr/>
        </p:nvPicPr>
        <p:blipFill>
          <a:blip r:embed="rId4"/>
          <a:stretch>
            <a:fillRect/>
          </a:stretch>
        </p:blipFill>
        <p:spPr>
          <a:xfrm>
            <a:off x="2152823" y="3714354"/>
            <a:ext cx="4838353" cy="3076024"/>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5"/>
          <a:stretch>
            <a:fillRect/>
          </a:stretch>
        </p:blipFill>
        <p:spPr>
          <a:xfrm>
            <a:off x="3271734" y="3259231"/>
            <a:ext cx="154148" cy="18765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6"/>
          <a:stretch>
            <a:fillRect/>
          </a:stretch>
        </p:blipFill>
        <p:spPr>
          <a:xfrm>
            <a:off x="7824056" y="3248775"/>
            <a:ext cx="171928" cy="171928"/>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・降着円盤の位置を決める座標（　座標）</a:t>
            </a:r>
            <a:endParaRPr lang="en-US" altLang="ja-JP" sz="1800" dirty="0"/>
          </a:p>
          <a:p>
            <a:pPr marL="342900" lvl="1" indent="0" eaLnBrk="0">
              <a:lnSpc>
                <a:spcPct val="150000"/>
              </a:lnSpc>
              <a:spcBef>
                <a:spcPts val="0"/>
              </a:spcBef>
              <a:buNone/>
            </a:pPr>
            <a:r>
              <a:rPr lang="ja-JP" altLang="en-US" sz="1600">
                <a:solidFill>
                  <a:schemeClr val="accent5"/>
                </a:solidFill>
              </a:rPr>
              <a:t>原点　　を</a:t>
            </a:r>
            <a:r>
              <a:rPr lang="en-US" altLang="ja-JP" sz="1600" dirty="0">
                <a:solidFill>
                  <a:schemeClr val="accent5"/>
                </a:solidFill>
              </a:rPr>
              <a:t>BH</a:t>
            </a:r>
            <a:r>
              <a:rPr lang="ja-JP" altLang="en-US" sz="1600">
                <a:solidFill>
                  <a:schemeClr val="accent5"/>
                </a:solidFill>
              </a:rPr>
              <a:t>中心にとり、</a:t>
            </a:r>
            <a:r>
              <a:rPr lang="en-US" altLang="ja-JP" sz="1600" dirty="0">
                <a:solidFill>
                  <a:schemeClr val="accent5"/>
                </a:solidFill>
              </a:rPr>
              <a:t>3</a:t>
            </a:r>
            <a:r>
              <a:rPr lang="ja-JP" altLang="en-US" sz="1600">
                <a:solidFill>
                  <a:schemeClr val="accent5"/>
                </a:solidFill>
              </a:rPr>
              <a:t>次元極座標を設定する。</a:t>
            </a:r>
            <a:endParaRPr lang="en-US" altLang="ja-JP" sz="16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accent2">
                    <a:lumMod val="75000"/>
                  </a:schemeClr>
                </a:solidFill>
              </a:rPr>
              <a:t>スクリーンの原点　　は　　座標上で　　　　　　　　　　　　　　　　に設定し、　　　　　　　　となるような面をとる。</a:t>
            </a:r>
            <a:endParaRPr lang="en-US" altLang="ja-JP" sz="1600" dirty="0">
              <a:solidFill>
                <a:schemeClr val="accent2">
                  <a:lumMod val="75000"/>
                </a:schemeClr>
              </a:solidFill>
            </a:endParaRPr>
          </a:p>
          <a:p>
            <a:pPr marL="342900" lvl="1" indent="0" eaLnBrk="0">
              <a:lnSpc>
                <a:spcPct val="150000"/>
              </a:lnSpc>
              <a:spcBef>
                <a:spcPts val="0"/>
              </a:spcBef>
              <a:buNone/>
            </a:pPr>
            <a:r>
              <a:rPr lang="ja-JP" altLang="en-US" sz="1600">
                <a:solidFill>
                  <a:schemeClr val="accent2">
                    <a:lumMod val="75000"/>
                  </a:schemeClr>
                </a:solidFill>
              </a:rPr>
              <a:t>この面に</a:t>
            </a:r>
            <a:r>
              <a:rPr lang="en-US" altLang="ja-JP" sz="1600" dirty="0">
                <a:solidFill>
                  <a:schemeClr val="accent2">
                    <a:lumMod val="75000"/>
                  </a:schemeClr>
                </a:solidFill>
              </a:rPr>
              <a:t>2</a:t>
            </a:r>
            <a:r>
              <a:rPr lang="ja-JP" altLang="en-US" sz="1600">
                <a:solidFill>
                  <a:schemeClr val="accent2">
                    <a:lumMod val="75000"/>
                  </a:schemeClr>
                </a:solidFill>
              </a:rPr>
              <a:t>次元極座標を設定する。</a:t>
            </a:r>
            <a:endParaRPr lang="en-US" altLang="ja-JP" sz="1600" dirty="0">
              <a:solidFill>
                <a:schemeClr val="accent2">
                  <a:lumMod val="75000"/>
                </a:schemeClr>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1621272" y="1824724"/>
            <a:ext cx="152400" cy="177800"/>
          </a:xfrm>
          <a:prstGeom prst="rect">
            <a:avLst/>
          </a:prstGeom>
        </p:spPr>
      </p:pic>
      <p:pic>
        <p:nvPicPr>
          <p:cNvPr id="11" name="図 10">
            <a:extLst>
              <a:ext uri="{FF2B5EF4-FFF2-40B4-BE49-F238E27FC236}">
                <a16:creationId xmlns:a16="http://schemas.microsoft.com/office/drawing/2014/main" id="{5FB51254-393B-03E8-745D-A55DBB0DAE4D}"/>
              </a:ext>
            </a:extLst>
          </p:cNvPr>
          <p:cNvPicPr>
            <a:picLocks noChangeAspect="1"/>
          </p:cNvPicPr>
          <p:nvPr/>
        </p:nvPicPr>
        <p:blipFill>
          <a:blip r:embed="rId4"/>
          <a:stretch>
            <a:fillRect/>
          </a:stretch>
        </p:blipFill>
        <p:spPr>
          <a:xfrm>
            <a:off x="4526101" y="2743889"/>
            <a:ext cx="3214007" cy="227813"/>
          </a:xfrm>
          <a:prstGeom prst="rect">
            <a:avLst/>
          </a:prstGeom>
        </p:spPr>
      </p:pic>
      <p:pic>
        <p:nvPicPr>
          <p:cNvPr id="23" name="図 22">
            <a:extLst>
              <a:ext uri="{FF2B5EF4-FFF2-40B4-BE49-F238E27FC236}">
                <a16:creationId xmlns:a16="http://schemas.microsoft.com/office/drawing/2014/main" id="{A1CD7D9A-7B02-50A9-8B31-73CC8618A961}"/>
              </a:ext>
            </a:extLst>
          </p:cNvPr>
          <p:cNvPicPr>
            <a:picLocks noChangeAspect="1"/>
          </p:cNvPicPr>
          <p:nvPr/>
        </p:nvPicPr>
        <p:blipFill>
          <a:blip r:embed="rId5"/>
          <a:stretch>
            <a:fillRect/>
          </a:stretch>
        </p:blipFill>
        <p:spPr>
          <a:xfrm>
            <a:off x="3526583" y="2766636"/>
            <a:ext cx="5164676" cy="3954840"/>
          </a:xfrm>
          <a:prstGeom prst="rect">
            <a:avLst/>
          </a:prstGeom>
        </p:spPr>
      </p:pic>
      <p:pic>
        <p:nvPicPr>
          <p:cNvPr id="24" name="図 23">
            <a:extLst>
              <a:ext uri="{FF2B5EF4-FFF2-40B4-BE49-F238E27FC236}">
                <a16:creationId xmlns:a16="http://schemas.microsoft.com/office/drawing/2014/main" id="{30088D0A-EBF9-FDF7-0C9D-1E28CA20A476}"/>
              </a:ext>
            </a:extLst>
          </p:cNvPr>
          <p:cNvPicPr>
            <a:picLocks noChangeAspect="1"/>
          </p:cNvPicPr>
          <p:nvPr/>
        </p:nvPicPr>
        <p:blipFill>
          <a:blip r:embed="rId6"/>
          <a:stretch>
            <a:fillRect/>
          </a:stretch>
        </p:blipFill>
        <p:spPr>
          <a:xfrm>
            <a:off x="2794997" y="2766636"/>
            <a:ext cx="215900" cy="190500"/>
          </a:xfrm>
          <a:prstGeom prst="rect">
            <a:avLst/>
          </a:prstGeom>
        </p:spPr>
      </p:pic>
      <p:pic>
        <p:nvPicPr>
          <p:cNvPr id="25" name="図 24">
            <a:extLst>
              <a:ext uri="{FF2B5EF4-FFF2-40B4-BE49-F238E27FC236}">
                <a16:creationId xmlns:a16="http://schemas.microsoft.com/office/drawing/2014/main" id="{2D5C608E-C0A9-F953-5C13-40BDCB77B1B9}"/>
              </a:ext>
            </a:extLst>
          </p:cNvPr>
          <p:cNvPicPr>
            <a:picLocks noChangeAspect="1"/>
          </p:cNvPicPr>
          <p:nvPr/>
        </p:nvPicPr>
        <p:blipFill>
          <a:blip r:embed="rId7"/>
          <a:stretch>
            <a:fillRect/>
          </a:stretch>
        </p:blipFill>
        <p:spPr>
          <a:xfrm>
            <a:off x="1580134" y="3119175"/>
            <a:ext cx="1421170" cy="177646"/>
          </a:xfrm>
          <a:prstGeom prst="rect">
            <a:avLst/>
          </a:prstGeom>
        </p:spPr>
      </p:pic>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5B6879CA-2587-E1A4-BC51-EAD665181C8B}"/>
              </a:ext>
            </a:extLst>
          </p:cNvPr>
          <p:cNvPicPr>
            <a:picLocks noChangeAspect="1"/>
          </p:cNvPicPr>
          <p:nvPr/>
        </p:nvPicPr>
        <p:blipFill>
          <a:blip r:embed="rId8"/>
          <a:stretch>
            <a:fillRect/>
          </a:stretch>
        </p:blipFill>
        <p:spPr>
          <a:xfrm>
            <a:off x="2034957" y="4086426"/>
            <a:ext cx="1131745" cy="530133"/>
          </a:xfrm>
          <a:prstGeom prst="rect">
            <a:avLst/>
          </a:prstGeom>
        </p:spPr>
      </p:pic>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4193448" y="1446523"/>
            <a:ext cx="128687" cy="150135"/>
          </a:xfrm>
          <a:prstGeom prst="rect">
            <a:avLst/>
          </a:prstGeom>
        </p:spPr>
      </p:pic>
      <p:pic>
        <p:nvPicPr>
          <p:cNvPr id="12" name="図 11">
            <a:extLst>
              <a:ext uri="{FF2B5EF4-FFF2-40B4-BE49-F238E27FC236}">
                <a16:creationId xmlns:a16="http://schemas.microsoft.com/office/drawing/2014/main" id="{C593DB8D-2BE0-4508-DF7B-08DD8A7C5489}"/>
              </a:ext>
            </a:extLst>
          </p:cNvPr>
          <p:cNvPicPr>
            <a:picLocks noChangeAspect="1"/>
          </p:cNvPicPr>
          <p:nvPr/>
        </p:nvPicPr>
        <p:blipFill>
          <a:blip r:embed="rId6"/>
          <a:stretch>
            <a:fillRect/>
          </a:stretch>
        </p:blipFill>
        <p:spPr>
          <a:xfrm>
            <a:off x="4639149" y="2406760"/>
            <a:ext cx="166766" cy="147146"/>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3433679" y="2770080"/>
            <a:ext cx="152400" cy="177800"/>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rgbClr val="0070C0"/>
                </a:solidFill>
              </a:rPr>
              <a:t>　座標における降着円盤上のある点　　　　　　から放たれた光がスクリーンに到達する　座標上の位置　　　　を計算する。</a:t>
            </a:r>
            <a:endParaRPr lang="en-US" altLang="ja-JP" dirty="0">
              <a:solidFill>
                <a:srgbClr val="0070C0"/>
              </a:solidFill>
            </a:endParaRPr>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赤と青の球面三角形は後の計算で用いる。</a:t>
            </a:r>
            <a:endParaRPr lang="en-US" altLang="ja-JP" sz="1800" dirty="0"/>
          </a:p>
          <a:p>
            <a:pPr marL="0" indent="0" eaLnBrk="0">
              <a:lnSpc>
                <a:spcPct val="150000"/>
              </a:lnSpc>
              <a:spcBef>
                <a:spcPts val="0"/>
              </a:spcBef>
              <a:buFont typeface="Arial" panose="020B0604020202020204" pitchFamily="34" charset="0"/>
              <a:buNone/>
            </a:pPr>
            <a:r>
              <a:rPr lang="ja-JP" altLang="en-US" sz="1800"/>
              <a:t>　は厳密に衝突係数と一致する。</a:t>
            </a:r>
            <a:endParaRPr lang="en-US" altLang="ja-JP" sz="1800" dirty="0"/>
          </a:p>
        </p:txBody>
      </p:sp>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3"/>
          <a:stretch>
            <a:fillRect/>
          </a:stretch>
        </p:blipFill>
        <p:spPr>
          <a:xfrm>
            <a:off x="2837567" y="2635374"/>
            <a:ext cx="5415321" cy="3985970"/>
          </a:xfrm>
          <a:prstGeom prst="rect">
            <a:avLst/>
          </a:prstGeom>
        </p:spPr>
      </p:pic>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4"/>
          <a:stretch>
            <a:fillRect/>
          </a:stretch>
        </p:blipFill>
        <p:spPr>
          <a:xfrm>
            <a:off x="1079779" y="1863942"/>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5"/>
          <a:stretch>
            <a:fillRect/>
          </a:stretch>
        </p:blipFill>
        <p:spPr>
          <a:xfrm>
            <a:off x="2924465" y="2258198"/>
            <a:ext cx="166766" cy="147146"/>
          </a:xfrm>
          <a:prstGeom prst="rect">
            <a:avLst/>
          </a:prstGeom>
        </p:spPr>
      </p:pic>
      <p:pic>
        <p:nvPicPr>
          <p:cNvPr id="13" name="図 12">
            <a:extLst>
              <a:ext uri="{FF2B5EF4-FFF2-40B4-BE49-F238E27FC236}">
                <a16:creationId xmlns:a16="http://schemas.microsoft.com/office/drawing/2014/main" id="{C5C4C292-92E0-B8DE-574C-4D721C587CCD}"/>
              </a:ext>
            </a:extLst>
          </p:cNvPr>
          <p:cNvPicPr>
            <a:picLocks noChangeAspect="1"/>
          </p:cNvPicPr>
          <p:nvPr/>
        </p:nvPicPr>
        <p:blipFill>
          <a:blip r:embed="rId6"/>
          <a:stretch>
            <a:fillRect/>
          </a:stretch>
        </p:blipFill>
        <p:spPr>
          <a:xfrm>
            <a:off x="4863547" y="1726285"/>
            <a:ext cx="1041400" cy="425450"/>
          </a:xfrm>
          <a:prstGeom prst="rect">
            <a:avLst/>
          </a:prstGeom>
        </p:spPr>
      </p:pic>
      <p:pic>
        <p:nvPicPr>
          <p:cNvPr id="14" name="図 13">
            <a:extLst>
              <a:ext uri="{FF2B5EF4-FFF2-40B4-BE49-F238E27FC236}">
                <a16:creationId xmlns:a16="http://schemas.microsoft.com/office/drawing/2014/main" id="{EDD7F258-625A-C25A-6846-3992A3FE21B9}"/>
              </a:ext>
            </a:extLst>
          </p:cNvPr>
          <p:cNvPicPr>
            <a:picLocks noChangeAspect="1"/>
          </p:cNvPicPr>
          <p:nvPr/>
        </p:nvPicPr>
        <p:blipFill>
          <a:blip r:embed="rId7"/>
          <a:stretch>
            <a:fillRect/>
          </a:stretch>
        </p:blipFill>
        <p:spPr>
          <a:xfrm>
            <a:off x="4643044" y="2224546"/>
            <a:ext cx="641350" cy="234950"/>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8"/>
          <a:stretch>
            <a:fillRect/>
          </a:stretch>
        </p:blipFill>
        <p:spPr>
          <a:xfrm>
            <a:off x="787010" y="3250470"/>
            <a:ext cx="110782" cy="205738"/>
          </a:xfrm>
          <a:prstGeom prst="rect">
            <a:avLst/>
          </a:prstGeom>
        </p:spPr>
      </p:pic>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光がスクリーンに届くまでに</a:t>
            </a:r>
            <a:r>
              <a:rPr lang="en-US" altLang="ja-JP" sz="1800" dirty="0"/>
              <a:t>BH</a:t>
            </a:r>
            <a:r>
              <a:rPr lang="ja-JP" altLang="en-US" sz="1800"/>
              <a:t>を回る角度　　とおく。</a:t>
            </a:r>
            <a:endParaRPr lang="en-US" altLang="ja-JP" sz="1800" dirty="0">
              <a:solidFill>
                <a:srgbClr val="C00000"/>
              </a:solidFill>
            </a:endParaRPr>
          </a:p>
          <a:p>
            <a:pPr marL="0" indent="0" eaLnBrk="0">
              <a:lnSpc>
                <a:spcPct val="150000"/>
              </a:lnSpc>
              <a:spcBef>
                <a:spcPts val="0"/>
              </a:spcBef>
              <a:buNone/>
            </a:pPr>
            <a:r>
              <a:rPr lang="ja-JP" altLang="en-US" sz="1800"/>
              <a:t>（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04751" y="5256416"/>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3223784" y="1900308"/>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3572538" y="527161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083249" y="5696247"/>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5274835" y="1543154"/>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982513" y="1969134"/>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768346" y="483000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750530" y="362281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2432163" y="5663181"/>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2743603" y="6095467"/>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3470140" y="6095467"/>
            <a:ext cx="102398" cy="190166"/>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5"/>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6"/>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7"/>
          <a:stretch>
            <a:fillRect/>
          </a:stretch>
        </p:blipFill>
        <p:spPr>
          <a:xfrm>
            <a:off x="1170893" y="5239518"/>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8"/>
          <a:stretch>
            <a:fillRect/>
          </a:stretch>
        </p:blipFill>
        <p:spPr>
          <a:xfrm>
            <a:off x="4033048" y="1416446"/>
            <a:ext cx="3653084" cy="219585"/>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4885649"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591066" y="34311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6"/>
          <a:stretch>
            <a:fillRect/>
          </a:stretch>
        </p:blipFill>
        <p:spPr>
          <a:xfrm>
            <a:off x="2459315" y="2055518"/>
            <a:ext cx="4225368" cy="733839"/>
          </a:xfrm>
          <a:prstGeom prst="rect">
            <a:avLst/>
          </a:prstGeom>
        </p:spPr>
      </p:pic>
      <p:pic>
        <p:nvPicPr>
          <p:cNvPr id="10" name="図 9">
            <a:extLst>
              <a:ext uri="{FF2B5EF4-FFF2-40B4-BE49-F238E27FC236}">
                <a16:creationId xmlns:a16="http://schemas.microsoft.com/office/drawing/2014/main" id="{05DC108D-4205-9416-1BD6-FD6E1AF55AC5}"/>
              </a:ext>
            </a:extLst>
          </p:cNvPr>
          <p:cNvPicPr>
            <a:picLocks noChangeAspect="1"/>
          </p:cNvPicPr>
          <p:nvPr/>
        </p:nvPicPr>
        <p:blipFill>
          <a:blip r:embed="rId7"/>
          <a:stretch>
            <a:fillRect/>
          </a:stretch>
        </p:blipFill>
        <p:spPr>
          <a:xfrm>
            <a:off x="3056873" y="3630177"/>
            <a:ext cx="175543" cy="210651"/>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8"/>
          <a:stretch>
            <a:fillRect/>
          </a:stretch>
        </p:blipFill>
        <p:spPr>
          <a:xfrm>
            <a:off x="782861" y="1587688"/>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9"/>
          <a:stretch>
            <a:fillRect/>
          </a:stretch>
        </p:blipFill>
        <p:spPr>
          <a:xfrm>
            <a:off x="3144644" y="5103801"/>
            <a:ext cx="1390650" cy="552450"/>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a:t>
            </a:r>
            <a:endParaRPr lang="en-US" altLang="ja-JP" sz="1800" dirty="0"/>
          </a:p>
          <a:p>
            <a:pPr marL="0" indent="0" eaLnBrk="0">
              <a:lnSpc>
                <a:spcPct val="150000"/>
              </a:lnSpc>
              <a:spcBef>
                <a:spcPts val="0"/>
              </a:spcBef>
              <a:buNone/>
            </a:pPr>
            <a:r>
              <a:rPr lang="ja-JP" altLang="en-US" sz="1800"/>
              <a:t>　　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772493" y="1837708"/>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1769535"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2"/>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3"/>
          <a:stretch>
            <a:fillRect/>
          </a:stretch>
        </p:blipFill>
        <p:spPr>
          <a:xfrm>
            <a:off x="5530809" y="543319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4"/>
          <a:stretch>
            <a:fillRect/>
          </a:stretch>
        </p:blipFill>
        <p:spPr>
          <a:xfrm>
            <a:off x="3183333" y="1416295"/>
            <a:ext cx="836907" cy="210650"/>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2158088" y="6080966"/>
            <a:ext cx="109362" cy="203099"/>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422223"/>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957024" y="1096586"/>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7780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7793192"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2150803" y="6339171"/>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500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10" name="図 9">
            <a:extLst>
              <a:ext uri="{FF2B5EF4-FFF2-40B4-BE49-F238E27FC236}">
                <a16:creationId xmlns:a16="http://schemas.microsoft.com/office/drawing/2014/main" id="{5F180890-A30D-B492-EA7A-C08D5768F003}"/>
              </a:ext>
            </a:extLst>
          </p:cNvPr>
          <p:cNvPicPr>
            <a:picLocks noChangeAspect="1"/>
          </p:cNvPicPr>
          <p:nvPr/>
        </p:nvPicPr>
        <p:blipFill>
          <a:blip r:embed="rId11"/>
          <a:stretch>
            <a:fillRect/>
          </a:stretch>
        </p:blipFill>
        <p:spPr>
          <a:xfrm>
            <a:off x="4181602" y="3468878"/>
            <a:ext cx="234950" cy="158750"/>
          </a:xfrm>
          <a:prstGeom prst="rect">
            <a:avLst/>
          </a:prstGeom>
        </p:spPr>
      </p:pic>
      <p:pic>
        <p:nvPicPr>
          <p:cNvPr id="11" name="図 10">
            <a:extLst>
              <a:ext uri="{FF2B5EF4-FFF2-40B4-BE49-F238E27FC236}">
                <a16:creationId xmlns:a16="http://schemas.microsoft.com/office/drawing/2014/main" id="{F98E884A-57B6-3D71-D018-0B526314CED4}"/>
              </a:ext>
            </a:extLst>
          </p:cNvPr>
          <p:cNvPicPr>
            <a:picLocks noChangeAspect="1"/>
          </p:cNvPicPr>
          <p:nvPr/>
        </p:nvPicPr>
        <p:blipFill>
          <a:blip r:embed="rId11"/>
          <a:stretch>
            <a:fillRect/>
          </a:stretch>
        </p:blipFill>
        <p:spPr>
          <a:xfrm>
            <a:off x="1990992" y="1306381"/>
            <a:ext cx="234950" cy="15875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13" name="図 12">
            <a:extLst>
              <a:ext uri="{FF2B5EF4-FFF2-40B4-BE49-F238E27FC236}">
                <a16:creationId xmlns:a16="http://schemas.microsoft.com/office/drawing/2014/main" id="{13741346-6F52-096B-AB15-61EAC45AC5AB}"/>
              </a:ext>
            </a:extLst>
          </p:cNvPr>
          <p:cNvPicPr>
            <a:picLocks noChangeAspect="1"/>
          </p:cNvPicPr>
          <p:nvPr/>
        </p:nvPicPr>
        <p:blipFill>
          <a:blip r:embed="rId3"/>
          <a:stretch>
            <a:fillRect/>
          </a:stretch>
        </p:blipFill>
        <p:spPr>
          <a:xfrm>
            <a:off x="188201" y="1473865"/>
            <a:ext cx="4761188" cy="3174125"/>
          </a:xfrm>
          <a:prstGeom prst="rect">
            <a:avLst/>
          </a:prstGeom>
        </p:spPr>
      </p:pic>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342900" lvl="1" indent="0" eaLnBrk="0">
              <a:lnSpc>
                <a:spcPct val="150000"/>
              </a:lnSpc>
              <a:spcBef>
                <a:spcPts val="0"/>
              </a:spcBef>
              <a:buNone/>
            </a:pPr>
            <a:r>
              <a:rPr lang="ja-JP" altLang="en-US"/>
              <a:t>・天体の後ろに位置する円盤はよく曲がって見えている。</a:t>
            </a:r>
            <a:endParaRPr lang="en-US" altLang="ja-JP" dirty="0"/>
          </a:p>
          <a:p>
            <a:pPr marL="342900" lvl="1" indent="0" eaLnBrk="0">
              <a:lnSpc>
                <a:spcPct val="150000"/>
              </a:lnSpc>
              <a:spcBef>
                <a:spcPts val="0"/>
              </a:spcBef>
              <a:buNone/>
            </a:pPr>
            <a:r>
              <a:rPr lang="ja-JP" altLang="en-US"/>
              <a:t>・平坦時空では見えない「円盤の裏側」から放たれた光が見えている。</a:t>
            </a:r>
            <a:endParaRPr lang="en-US" altLang="ja-JP"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pic>
        <p:nvPicPr>
          <p:cNvPr id="8" name="図 7">
            <a:extLst>
              <a:ext uri="{FF2B5EF4-FFF2-40B4-BE49-F238E27FC236}">
                <a16:creationId xmlns:a16="http://schemas.microsoft.com/office/drawing/2014/main" id="{384871A3-6F38-F675-1684-4C612B13E9DB}"/>
              </a:ext>
            </a:extLst>
          </p:cNvPr>
          <p:cNvPicPr>
            <a:picLocks noChangeAspect="1"/>
          </p:cNvPicPr>
          <p:nvPr/>
        </p:nvPicPr>
        <p:blipFill>
          <a:blip r:embed="rId4"/>
          <a:stretch>
            <a:fillRect/>
          </a:stretch>
        </p:blipFill>
        <p:spPr>
          <a:xfrm>
            <a:off x="4194613" y="1473866"/>
            <a:ext cx="4761186" cy="3174124"/>
          </a:xfrm>
          <a:prstGeom prst="rect">
            <a:avLst/>
          </a:prstGeom>
        </p:spPr>
      </p:pic>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3066066"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6200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endParaRPr lang="en-US" altLang="ja-JP" sz="1400" dirty="0"/>
          </a:p>
        </p:txBody>
      </p:sp>
    </p:spTree>
    <p:extLst>
      <p:ext uri="{BB962C8B-B14F-4D97-AF65-F5344CB8AC3E}">
        <p14:creationId xmlns:p14="http://schemas.microsoft.com/office/powerpoint/2010/main" val="12010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618734"/>
            <a:ext cx="7886700" cy="487271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微分方程式を幾何的な考察や積分計算と組み合わせることで、ある光源点から放たれた光がスクリーンに写る位置を計算した。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応用（夏ゼミを聞いてくれた人向け）</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830855"/>
            <a:ext cx="7886700" cy="635138"/>
          </a:xfrm>
        </p:spPr>
        <p:txBody>
          <a:bodyPr>
            <a:normAutofit/>
          </a:bodyPr>
          <a:lstStyle/>
          <a:p>
            <a:pPr marL="0" indent="0" eaLnBrk="0">
              <a:lnSpc>
                <a:spcPct val="150000"/>
              </a:lnSpc>
              <a:spcBef>
                <a:spcPts val="0"/>
              </a:spcBef>
              <a:buNone/>
            </a:pPr>
            <a:r>
              <a:rPr lang="ja-JP" altLang="en-US" sz="1800"/>
              <a:t>近点移動する天体がどのように観測されるか、を可視化しました。</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641267" y="1436734"/>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414487" y="1436734"/>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4821455" y="4005305"/>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・平坦な時空</a:t>
            </a:r>
            <a:endParaRPr lang="en-US" altLang="ja-JP" sz="1400" dirty="0"/>
          </a:p>
          <a:p>
            <a:pPr marL="0" indent="0" eaLnBrk="0">
              <a:lnSpc>
                <a:spcPct val="150000"/>
              </a:lnSpc>
              <a:spcBef>
                <a:spcPts val="0"/>
              </a:spcBef>
              <a:buFont typeface="Arial" panose="020B0604020202020204" pitchFamily="34" charset="0"/>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793536" y="4005305"/>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400"/>
              <a:t>・シュバルツシルト時空</a:t>
            </a:r>
          </a:p>
          <a:p>
            <a:pPr marL="0" indent="0" eaLnBrk="0">
              <a:lnSpc>
                <a:spcPct val="150000"/>
              </a:lnSpc>
              <a:spcBef>
                <a:spcPts val="0"/>
              </a:spcBef>
              <a:buFont typeface="Arial" panose="020B0604020202020204" pitchFamily="34" charset="0"/>
              <a:buNone/>
            </a:pPr>
            <a:r>
              <a:rPr lang="ja-JP" altLang="en-US" sz="1400"/>
              <a:t>・　　　　　方向から見た動画</a:t>
            </a:r>
            <a:endParaRPr lang="en-US" altLang="ja-JP" sz="1400" dirty="0"/>
          </a:p>
        </p:txBody>
      </p:sp>
      <p:pic>
        <p:nvPicPr>
          <p:cNvPr id="5" name="図 4">
            <a:extLst>
              <a:ext uri="{FF2B5EF4-FFF2-40B4-BE49-F238E27FC236}">
                <a16:creationId xmlns:a16="http://schemas.microsoft.com/office/drawing/2014/main" id="{F2AACF6E-66FA-D012-21F9-A759F963C8CE}"/>
              </a:ext>
            </a:extLst>
          </p:cNvPr>
          <p:cNvPicPr>
            <a:picLocks noChangeAspect="1"/>
          </p:cNvPicPr>
          <p:nvPr/>
        </p:nvPicPr>
        <p:blipFill>
          <a:blip r:embed="rId5"/>
          <a:stretch>
            <a:fillRect/>
          </a:stretch>
        </p:blipFill>
        <p:spPr>
          <a:xfrm>
            <a:off x="1107292" y="4442133"/>
            <a:ext cx="784577" cy="192703"/>
          </a:xfrm>
          <a:prstGeom prst="rect">
            <a:avLst/>
          </a:prstGeom>
        </p:spPr>
      </p:pic>
      <p:pic>
        <p:nvPicPr>
          <p:cNvPr id="8" name="図 7">
            <a:extLst>
              <a:ext uri="{FF2B5EF4-FFF2-40B4-BE49-F238E27FC236}">
                <a16:creationId xmlns:a16="http://schemas.microsoft.com/office/drawing/2014/main" id="{C3C4574D-6C1A-4905-9684-522833CDA91D}"/>
              </a:ext>
            </a:extLst>
          </p:cNvPr>
          <p:cNvPicPr>
            <a:picLocks noChangeAspect="1"/>
          </p:cNvPicPr>
          <p:nvPr/>
        </p:nvPicPr>
        <p:blipFill>
          <a:blip r:embed="rId6"/>
          <a:stretch>
            <a:fillRect/>
          </a:stretch>
        </p:blipFill>
        <p:spPr>
          <a:xfrm>
            <a:off x="5694798" y="4451861"/>
            <a:ext cx="615950" cy="177800"/>
          </a:xfrm>
          <a:prstGeom prst="rect">
            <a:avLst/>
          </a:prstGeom>
        </p:spPr>
      </p:pic>
      <p:sp>
        <p:nvSpPr>
          <p:cNvPr id="9" name="テキスト ボックス 8">
            <a:extLst>
              <a:ext uri="{FF2B5EF4-FFF2-40B4-BE49-F238E27FC236}">
                <a16:creationId xmlns:a16="http://schemas.microsoft.com/office/drawing/2014/main" id="{2ACA6321-142F-A217-319F-96E3052F428A}"/>
              </a:ext>
            </a:extLst>
          </p:cNvPr>
          <p:cNvSpPr txBox="1"/>
          <p:nvPr/>
        </p:nvSpPr>
        <p:spPr>
          <a:xfrm>
            <a:off x="641267" y="5878879"/>
            <a:ext cx="7874084" cy="769441"/>
          </a:xfrm>
          <a:prstGeom prst="rect">
            <a:avLst/>
          </a:prstGeom>
          <a:noFill/>
        </p:spPr>
        <p:txBody>
          <a:bodyPr wrap="square" rtlCol="0">
            <a:spAutoFit/>
          </a:bodyPr>
          <a:lstStyle/>
          <a:p>
            <a:r>
              <a:rPr kumimoji="1" lang="ja-JP" altLang="en-US" sz="16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近点移動：</a:t>
            </a:r>
            <a:endParaRPr kumimoji="1" lang="en-US" altLang="ja-JP" sz="1600" dirty="0">
              <a:solidFill>
                <a:schemeClr val="tx1">
                  <a:lumMod val="95000"/>
                  <a:lumOff val="5000"/>
                </a:schemeClr>
              </a:solidFill>
              <a:latin typeface="Hiragino Kaku Gothic Std W8" panose="020B0800000000000000" pitchFamily="34" charset="-128"/>
              <a:ea typeface="Hiragino Kaku Gothic Std W8" panose="020B0800000000000000" pitchFamily="34" charset="-128"/>
            </a:endParaRPr>
          </a:p>
          <a:p>
            <a:pPr lvl="1"/>
            <a:r>
              <a:rPr kumimoji="1" lang="ja-JP" altLang="en-US" sz="14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天体の軌道は正確には楕円軌道ではなく、「近点移動」と呼ばれる楕円の軸が回転するような運動をしている。</a:t>
            </a:r>
          </a:p>
        </p:txBody>
      </p:sp>
      <p:cxnSp>
        <p:nvCxnSpPr>
          <p:cNvPr id="14" name="直線コネクタ 13">
            <a:extLst>
              <a:ext uri="{FF2B5EF4-FFF2-40B4-BE49-F238E27FC236}">
                <a16:creationId xmlns:a16="http://schemas.microsoft.com/office/drawing/2014/main" id="{2C4B3536-B525-77B6-48D8-E545ADC3F233}"/>
              </a:ext>
            </a:extLst>
          </p:cNvPr>
          <p:cNvCxnSpPr>
            <a:cxnSpLocks/>
          </p:cNvCxnSpPr>
          <p:nvPr/>
        </p:nvCxnSpPr>
        <p:spPr>
          <a:xfrm>
            <a:off x="-180473" y="5790852"/>
            <a:ext cx="953953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58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964674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68233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一定の条件下では光すら抜け出すことのできない、非常に重い天体。</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Tree>
    <p:extLst>
      <p:ext uri="{BB962C8B-B14F-4D97-AF65-F5344CB8AC3E}">
        <p14:creationId xmlns:p14="http://schemas.microsoft.com/office/powerpoint/2010/main" val="177010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31</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735665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34</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Tree>
    <p:extLst>
      <p:ext uri="{BB962C8B-B14F-4D97-AF65-F5344CB8AC3E}">
        <p14:creationId xmlns:p14="http://schemas.microsoft.com/office/powerpoint/2010/main" val="1357777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35</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Tree>
    <p:extLst>
      <p:ext uri="{BB962C8B-B14F-4D97-AF65-F5344CB8AC3E}">
        <p14:creationId xmlns:p14="http://schemas.microsoft.com/office/powerpoint/2010/main" val="287608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Tree>
    <p:extLst>
      <p:ext uri="{BB962C8B-B14F-4D97-AF65-F5344CB8AC3E}">
        <p14:creationId xmlns:p14="http://schemas.microsoft.com/office/powerpoint/2010/main" val="123284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39</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・具体的な回答方針</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4501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3612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6023053" y="402958"/>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741849" y="1852814"/>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1898645" y="2253163"/>
            <a:ext cx="166766" cy="147146"/>
          </a:xfrm>
          <a:prstGeom prst="rect">
            <a:avLst/>
          </a:prstGeom>
        </p:spPr>
      </p:pic>
    </p:spTree>
    <p:extLst>
      <p:ext uri="{BB962C8B-B14F-4D97-AF65-F5344CB8AC3E}">
        <p14:creationId xmlns:p14="http://schemas.microsoft.com/office/powerpoint/2010/main" val="363490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dirty="0">
              <a:solidFill>
                <a:schemeClr val="bg2">
                  <a:lumMod val="50000"/>
                </a:schemeClr>
              </a:solidFill>
            </a:endParaRPr>
          </a:p>
          <a:p>
            <a:pPr marL="0" indent="0">
              <a:lnSpc>
                <a:spcPct val="150000"/>
              </a:lnSpc>
              <a:buNone/>
            </a:pPr>
            <a:endParaRPr lang="en-US" altLang="ja-JP" sz="1100" dirty="0"/>
          </a:p>
          <a:p>
            <a:pPr>
              <a:lnSpc>
                <a:spcPct val="150000"/>
              </a:lnSpc>
            </a:pPr>
            <a:r>
              <a:rPr lang="ja-JP" altLang="en-US" sz="1800"/>
              <a:t>薄い降着円盤の作る像</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作成された像</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41</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42</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43</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46</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47</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48</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4"/>
            <a:ext cx="2694189" cy="1546897"/>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pic>
        <p:nvPicPr>
          <p:cNvPr id="4" name="図 3">
            <a:extLst>
              <a:ext uri="{FF2B5EF4-FFF2-40B4-BE49-F238E27FC236}">
                <a16:creationId xmlns:a16="http://schemas.microsoft.com/office/drawing/2014/main" id="{B6EB59CF-6A62-D873-84B4-A421B630F57B}"/>
              </a:ext>
            </a:extLst>
          </p:cNvPr>
          <p:cNvPicPr>
            <a:picLocks noChangeAspect="1"/>
          </p:cNvPicPr>
          <p:nvPr/>
        </p:nvPicPr>
        <p:blipFill>
          <a:blip r:embed="rId2"/>
          <a:stretch>
            <a:fillRect/>
          </a:stretch>
        </p:blipFill>
        <p:spPr>
          <a:xfrm>
            <a:off x="5482503" y="2084471"/>
            <a:ext cx="2893105" cy="1344529"/>
          </a:xfrm>
          <a:prstGeom prst="rect">
            <a:avLst/>
          </a:prstGeom>
        </p:spPr>
      </p:pic>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波数が非常に大きい波を考える。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光の波数ベクトル　　は</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ja-JP" altLang="en-US" sz="1800"/>
              <a:t>　　　　　　と仮定すると、</a:t>
            </a:r>
            <a:r>
              <a:rPr lang="en-US" altLang="ja-JP" sz="1800" dirty="0"/>
              <a:t>null</a:t>
            </a:r>
            <a:r>
              <a:rPr lang="ja-JP" altLang="en-US" sz="1800"/>
              <a:t>条件は　　　　　　に書き変えられる。</a:t>
            </a:r>
            <a:endParaRPr lang="en-US" altLang="ja-JP" sz="1800" dirty="0"/>
          </a:p>
          <a:p>
            <a:pPr marL="0" indent="0" eaLnBrk="0">
              <a:lnSpc>
                <a:spcPct val="150000"/>
              </a:lnSpc>
              <a:spcBef>
                <a:spcPts val="0"/>
              </a:spcBef>
              <a:buNone/>
            </a:pPr>
            <a:r>
              <a:rPr lang="ja-JP" altLang="en-US" sz="1800"/>
              <a:t>固有時間を　　とおき　　　　　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3"/>
          <a:stretch>
            <a:fillRect/>
          </a:stretch>
        </p:blipFill>
        <p:spPr>
          <a:xfrm>
            <a:off x="5687634" y="2842034"/>
            <a:ext cx="593510" cy="195509"/>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4"/>
          <a:stretch>
            <a:fillRect/>
          </a:stretch>
        </p:blipFill>
        <p:spPr>
          <a:xfrm>
            <a:off x="2743181" y="2669313"/>
            <a:ext cx="2480922" cy="540953"/>
          </a:xfrm>
          <a:prstGeom prst="rect">
            <a:avLst/>
          </a:prstGeom>
        </p:spPr>
      </p:pic>
      <p:pic>
        <p:nvPicPr>
          <p:cNvPr id="11" name="図 10">
            <a:extLst>
              <a:ext uri="{FF2B5EF4-FFF2-40B4-BE49-F238E27FC236}">
                <a16:creationId xmlns:a16="http://schemas.microsoft.com/office/drawing/2014/main" id="{557CD9AE-9781-6578-BEAD-79319BD7FC68}"/>
              </a:ext>
            </a:extLst>
          </p:cNvPr>
          <p:cNvPicPr>
            <a:picLocks noChangeAspect="1"/>
          </p:cNvPicPr>
          <p:nvPr/>
        </p:nvPicPr>
        <p:blipFill>
          <a:blip r:embed="rId5"/>
          <a:stretch>
            <a:fillRect/>
          </a:stretch>
        </p:blipFill>
        <p:spPr>
          <a:xfrm>
            <a:off x="1844553" y="7082488"/>
            <a:ext cx="5454891" cy="609864"/>
          </a:xfrm>
          <a:prstGeom prst="rect">
            <a:avLst/>
          </a:prstGeom>
        </p:spPr>
      </p:pic>
      <p:pic>
        <p:nvPicPr>
          <p:cNvPr id="8" name="図 7">
            <a:extLst>
              <a:ext uri="{FF2B5EF4-FFF2-40B4-BE49-F238E27FC236}">
                <a16:creationId xmlns:a16="http://schemas.microsoft.com/office/drawing/2014/main" id="{65530CEA-3BB8-749F-DD18-3EC9FCB2CA30}"/>
              </a:ext>
            </a:extLst>
          </p:cNvPr>
          <p:cNvPicPr>
            <a:picLocks noChangeAspect="1"/>
          </p:cNvPicPr>
          <p:nvPr/>
        </p:nvPicPr>
        <p:blipFill>
          <a:blip r:embed="rId6"/>
          <a:stretch>
            <a:fillRect/>
          </a:stretch>
        </p:blipFill>
        <p:spPr>
          <a:xfrm>
            <a:off x="2677276" y="3401021"/>
            <a:ext cx="209517" cy="246931"/>
          </a:xfrm>
          <a:prstGeom prst="rect">
            <a:avLst/>
          </a:prstGeom>
        </p:spPr>
      </p:pic>
      <p:pic>
        <p:nvPicPr>
          <p:cNvPr id="9" name="図 8">
            <a:extLst>
              <a:ext uri="{FF2B5EF4-FFF2-40B4-BE49-F238E27FC236}">
                <a16:creationId xmlns:a16="http://schemas.microsoft.com/office/drawing/2014/main" id="{86357044-C9D8-A6C8-314A-7A19E2AF5370}"/>
              </a:ext>
            </a:extLst>
          </p:cNvPr>
          <p:cNvPicPr>
            <a:picLocks noChangeAspect="1"/>
          </p:cNvPicPr>
          <p:nvPr/>
        </p:nvPicPr>
        <p:blipFill>
          <a:blip r:embed="rId7"/>
          <a:stretch>
            <a:fillRect/>
          </a:stretch>
        </p:blipFill>
        <p:spPr>
          <a:xfrm>
            <a:off x="4453787" y="3432728"/>
            <a:ext cx="850900" cy="256620"/>
          </a:xfrm>
          <a:prstGeom prst="rect">
            <a:avLst/>
          </a:prstGeom>
        </p:spPr>
      </p:pic>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8"/>
          <a:stretch>
            <a:fillRect/>
          </a:stretch>
        </p:blipFill>
        <p:spPr>
          <a:xfrm>
            <a:off x="847808" y="3867910"/>
            <a:ext cx="1132538" cy="222893"/>
          </a:xfrm>
          <a:prstGeom prst="rect">
            <a:avLst/>
          </a:prstGeom>
        </p:spPr>
      </p:pic>
      <p:pic>
        <p:nvPicPr>
          <p:cNvPr id="16" name="図 15">
            <a:extLst>
              <a:ext uri="{FF2B5EF4-FFF2-40B4-BE49-F238E27FC236}">
                <a16:creationId xmlns:a16="http://schemas.microsoft.com/office/drawing/2014/main" id="{B72980D5-9310-802A-6143-5DFB56767825}"/>
              </a:ext>
            </a:extLst>
          </p:cNvPr>
          <p:cNvPicPr>
            <a:picLocks noChangeAspect="1"/>
          </p:cNvPicPr>
          <p:nvPr/>
        </p:nvPicPr>
        <p:blipFill>
          <a:blip r:embed="rId9"/>
          <a:stretch>
            <a:fillRect/>
          </a:stretch>
        </p:blipFill>
        <p:spPr>
          <a:xfrm>
            <a:off x="5102544" y="3886505"/>
            <a:ext cx="993246" cy="223334"/>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10"/>
          <a:stretch>
            <a:fillRect/>
          </a:stretch>
        </p:blipFill>
        <p:spPr>
          <a:xfrm>
            <a:off x="3162664" y="4109839"/>
            <a:ext cx="852712" cy="509082"/>
          </a:xfrm>
          <a:prstGeom prst="rect">
            <a:avLst/>
          </a:prstGeom>
        </p:spPr>
      </p:pic>
      <p:pic>
        <p:nvPicPr>
          <p:cNvPr id="18" name="図 17">
            <a:extLst>
              <a:ext uri="{FF2B5EF4-FFF2-40B4-BE49-F238E27FC236}">
                <a16:creationId xmlns:a16="http://schemas.microsoft.com/office/drawing/2014/main" id="{CC29C96C-E089-12E1-8B59-4112415F26C3}"/>
              </a:ext>
            </a:extLst>
          </p:cNvPr>
          <p:cNvPicPr>
            <a:picLocks noChangeAspect="1"/>
          </p:cNvPicPr>
          <p:nvPr/>
        </p:nvPicPr>
        <p:blipFill>
          <a:blip r:embed="rId11"/>
          <a:stretch>
            <a:fillRect/>
          </a:stretch>
        </p:blipFill>
        <p:spPr>
          <a:xfrm>
            <a:off x="2033582" y="4310331"/>
            <a:ext cx="120794" cy="165297"/>
          </a:xfrm>
          <a:prstGeom prst="rect">
            <a:avLst/>
          </a:prstGeom>
        </p:spPr>
      </p:pic>
      <p:pic>
        <p:nvPicPr>
          <p:cNvPr id="5" name="図 4">
            <a:extLst>
              <a:ext uri="{FF2B5EF4-FFF2-40B4-BE49-F238E27FC236}">
                <a16:creationId xmlns:a16="http://schemas.microsoft.com/office/drawing/2014/main" id="{07D92AA6-9051-7D70-7CB8-655B07014F8C}"/>
              </a:ext>
            </a:extLst>
          </p:cNvPr>
          <p:cNvPicPr>
            <a:picLocks noChangeAspect="1"/>
          </p:cNvPicPr>
          <p:nvPr/>
        </p:nvPicPr>
        <p:blipFill>
          <a:blip r:embed="rId12"/>
          <a:stretch>
            <a:fillRect/>
          </a:stretch>
        </p:blipFill>
        <p:spPr>
          <a:xfrm>
            <a:off x="3841185" y="1349001"/>
            <a:ext cx="1754069" cy="328387"/>
          </a:xfrm>
          <a:prstGeom prst="rect">
            <a:avLst/>
          </a:prstGeom>
        </p:spPr>
      </p:pic>
      <p:pic>
        <p:nvPicPr>
          <p:cNvPr id="10" name="図 9">
            <a:extLst>
              <a:ext uri="{FF2B5EF4-FFF2-40B4-BE49-F238E27FC236}">
                <a16:creationId xmlns:a16="http://schemas.microsoft.com/office/drawing/2014/main" id="{BA3A32BC-8426-1B06-F5A1-3F880385DD24}"/>
              </a:ext>
            </a:extLst>
          </p:cNvPr>
          <p:cNvPicPr>
            <a:picLocks noChangeAspect="1"/>
          </p:cNvPicPr>
          <p:nvPr/>
        </p:nvPicPr>
        <p:blipFill>
          <a:blip r:embed="rId13"/>
          <a:stretch>
            <a:fillRect/>
          </a:stretch>
        </p:blipFill>
        <p:spPr>
          <a:xfrm>
            <a:off x="1959946" y="4775575"/>
            <a:ext cx="5224103" cy="626892"/>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67419</TotalTime>
  <Words>2243</Words>
  <Application>Microsoft Macintosh PowerPoint</Application>
  <PresentationFormat>画面に合わせる (4:3)</PresentationFormat>
  <Paragraphs>421</Paragraphs>
  <Slides>48</Slides>
  <Notes>44</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48</vt:i4>
      </vt:variant>
    </vt:vector>
  </HeadingPairs>
  <TitlesOfParts>
    <vt:vector size="53" baseType="lpstr">
      <vt:lpstr>Hiragino Kaku Gothic Std W8</vt:lpstr>
      <vt:lpstr>游ゴシック</vt:lpstr>
      <vt:lpstr>Aptos</vt:lpstr>
      <vt:lpstr>Arial</vt:lpstr>
      <vt:lpstr>Office テーマ</vt:lpstr>
      <vt:lpstr>ブラックホールを回る 幾何学的に薄い降着円盤の作る像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問題設定と解答の方針</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vt:lpstr>
      <vt:lpstr>平坦な時空から見える円盤との比較</vt:lpstr>
      <vt:lpstr>まとめ</vt:lpstr>
      <vt:lpstr>展望</vt:lpstr>
      <vt:lpstr>応用（夏ゼミを聞いてくれた人向け）</vt:lpstr>
      <vt:lpstr>以下、予備スライド</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1168</cp:revision>
  <dcterms:created xsi:type="dcterms:W3CDTF">2024-07-01T13:42:07Z</dcterms:created>
  <dcterms:modified xsi:type="dcterms:W3CDTF">2024-11-25T01:15:20Z</dcterms:modified>
</cp:coreProperties>
</file>